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62" r:id="rId6"/>
    <p:sldId id="263" r:id="rId7"/>
    <p:sldId id="264" r:id="rId8"/>
    <p:sldId id="267" r:id="rId9"/>
    <p:sldId id="268" r:id="rId10"/>
    <p:sldId id="270" r:id="rId11"/>
    <p:sldId id="271" r:id="rId12"/>
    <p:sldId id="272" r:id="rId13"/>
    <p:sldId id="274" r:id="rId14"/>
    <p:sldId id="275" r:id="rId15"/>
    <p:sldId id="277" r:id="rId16"/>
    <p:sldId id="279" r:id="rId17"/>
    <p:sldId id="280" r:id="rId18"/>
    <p:sldId id="286" r:id="rId19"/>
    <p:sldId id="285" r:id="rId20"/>
    <p:sldId id="287" r:id="rId21"/>
    <p:sldId id="293" r:id="rId22"/>
    <p:sldId id="294" r:id="rId23"/>
    <p:sldId id="289" r:id="rId24"/>
    <p:sldId id="290" r:id="rId25"/>
    <p:sldId id="291" r:id="rId26"/>
    <p:sldId id="292" r:id="rId27"/>
    <p:sldId id="281"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58"/>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2/4/22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2/4/22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v.m.wikipedia.org/wiki/Fil:Emanuel_African_Methodist_Episcopal_(AME)_Church_Corrected.jpg" TargetMode="External"/><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B955-F289-4842-89F5-139635D867A8}"/>
              </a:ext>
            </a:extLst>
          </p:cNvPr>
          <p:cNvSpPr>
            <a:spLocks noGrp="1"/>
          </p:cNvSpPr>
          <p:nvPr>
            <p:ph type="ctrTitle"/>
          </p:nvPr>
        </p:nvSpPr>
        <p:spPr/>
        <p:txBody>
          <a:bodyPr>
            <a:normAutofit fontScale="90000"/>
          </a:bodyPr>
          <a:lstStyle/>
          <a:p>
            <a:pPr algn="ctr"/>
            <a:r>
              <a:rPr lang="en-US" dirty="0"/>
              <a:t>Sinner and saint:</a:t>
            </a:r>
            <a:br>
              <a:rPr lang="en-US" dirty="0"/>
            </a:br>
            <a:r>
              <a:rPr lang="en-US" dirty="0"/>
              <a:t>The Church &amp; Racism</a:t>
            </a:r>
          </a:p>
        </p:txBody>
      </p:sp>
      <p:sp>
        <p:nvSpPr>
          <p:cNvPr id="3" name="Subtitle 2">
            <a:extLst>
              <a:ext uri="{FF2B5EF4-FFF2-40B4-BE49-F238E27FC236}">
                <a16:creationId xmlns:a16="http://schemas.microsoft.com/office/drawing/2014/main" id="{3AB41A82-055B-0444-8581-7B7131ED660B}"/>
              </a:ext>
            </a:extLst>
          </p:cNvPr>
          <p:cNvSpPr>
            <a:spLocks noGrp="1"/>
          </p:cNvSpPr>
          <p:nvPr>
            <p:ph type="subTitle" idx="1"/>
          </p:nvPr>
        </p:nvSpPr>
        <p:spPr/>
        <p:txBody>
          <a:bodyPr>
            <a:normAutofit/>
          </a:bodyPr>
          <a:lstStyle/>
          <a:p>
            <a:pPr algn="ctr"/>
            <a:r>
              <a:rPr lang="en-US" sz="2400" dirty="0"/>
              <a:t>Pastor Pam </a:t>
            </a:r>
            <a:r>
              <a:rPr lang="en-US" sz="2400" dirty="0" err="1"/>
              <a:t>fickenscher</a:t>
            </a:r>
            <a:r>
              <a:rPr lang="en-US" sz="2400" dirty="0"/>
              <a:t> and Pastor Jonathan Davis</a:t>
            </a:r>
          </a:p>
        </p:txBody>
      </p:sp>
    </p:spTree>
    <p:extLst>
      <p:ext uri="{BB962C8B-B14F-4D97-AF65-F5344CB8AC3E}">
        <p14:creationId xmlns:p14="http://schemas.microsoft.com/office/powerpoint/2010/main" val="357379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4A2A-C316-F746-B784-77F107C9938F}"/>
              </a:ext>
            </a:extLst>
          </p:cNvPr>
          <p:cNvSpPr>
            <a:spLocks noGrp="1"/>
          </p:cNvSpPr>
          <p:nvPr>
            <p:ph type="title"/>
          </p:nvPr>
        </p:nvSpPr>
        <p:spPr/>
        <p:txBody>
          <a:bodyPr/>
          <a:lstStyle/>
          <a:p>
            <a:pPr algn="ctr"/>
            <a:r>
              <a:rPr lang="en-US" dirty="0"/>
              <a:t>Dr. James Cone, </a:t>
            </a:r>
            <a:br>
              <a:rPr lang="en-US" dirty="0"/>
            </a:br>
            <a:r>
              <a:rPr lang="en-US" i="1" dirty="0"/>
              <a:t>The Cross and the Lynching Tree, </a:t>
            </a:r>
            <a:r>
              <a:rPr lang="en-US" dirty="0"/>
              <a:t>pg. 31</a:t>
            </a:r>
          </a:p>
        </p:txBody>
      </p:sp>
      <p:sp>
        <p:nvSpPr>
          <p:cNvPr id="3" name="Content Placeholder 2">
            <a:extLst>
              <a:ext uri="{FF2B5EF4-FFF2-40B4-BE49-F238E27FC236}">
                <a16:creationId xmlns:a16="http://schemas.microsoft.com/office/drawing/2014/main" id="{56EA6830-4BC1-E94B-98D6-571086A905DE}"/>
              </a:ext>
            </a:extLst>
          </p:cNvPr>
          <p:cNvSpPr>
            <a:spLocks noGrp="1"/>
          </p:cNvSpPr>
          <p:nvPr>
            <p:ph idx="1"/>
          </p:nvPr>
        </p:nvSpPr>
        <p:spPr/>
        <p:txBody>
          <a:bodyPr>
            <a:normAutofit lnSpcReduction="10000"/>
          </a:bodyPr>
          <a:lstStyle/>
          <a:p>
            <a:pPr marL="0" indent="0" algn="ctr">
              <a:buNone/>
            </a:pPr>
            <a:r>
              <a:rPr lang="en-US" sz="4000" dirty="0"/>
              <a:t>“The crucifixion of Jesus by the Romans in Jerusalem and the lynching of blacks by whites in the US are so amazingly similar that one wonders what blocks American Christian imagination from seeing the connection.” </a:t>
            </a:r>
            <a:endParaRPr lang="en-US" dirty="0"/>
          </a:p>
        </p:txBody>
      </p:sp>
    </p:spTree>
    <p:extLst>
      <p:ext uri="{BB962C8B-B14F-4D97-AF65-F5344CB8AC3E}">
        <p14:creationId xmlns:p14="http://schemas.microsoft.com/office/powerpoint/2010/main" val="342983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1E8C4-C20E-FA47-A836-0841EA43D872}"/>
              </a:ext>
            </a:extLst>
          </p:cNvPr>
          <p:cNvSpPr>
            <a:spLocks noGrp="1"/>
          </p:cNvSpPr>
          <p:nvPr>
            <p:ph type="title"/>
          </p:nvPr>
        </p:nvSpPr>
        <p:spPr/>
        <p:txBody>
          <a:bodyPr/>
          <a:lstStyle/>
          <a:p>
            <a:r>
              <a:rPr lang="en-US" dirty="0"/>
              <a:t>IDA B. Wells</a:t>
            </a:r>
          </a:p>
        </p:txBody>
      </p:sp>
      <p:sp>
        <p:nvSpPr>
          <p:cNvPr id="4" name="Text Placeholder 3">
            <a:extLst>
              <a:ext uri="{FF2B5EF4-FFF2-40B4-BE49-F238E27FC236}">
                <a16:creationId xmlns:a16="http://schemas.microsoft.com/office/drawing/2014/main" id="{998B92D5-01BB-6840-BB08-64ED399389E0}"/>
              </a:ext>
            </a:extLst>
          </p:cNvPr>
          <p:cNvSpPr>
            <a:spLocks noGrp="1"/>
          </p:cNvSpPr>
          <p:nvPr>
            <p:ph type="body" sz="half" idx="2"/>
          </p:nvPr>
        </p:nvSpPr>
        <p:spPr/>
        <p:txBody>
          <a:bodyPr>
            <a:normAutofit/>
          </a:bodyPr>
          <a:lstStyle/>
          <a:p>
            <a:r>
              <a:rPr lang="en-US" sz="2000" dirty="0"/>
              <a:t>Journalist, Educator, early Civil Rights activist</a:t>
            </a:r>
          </a:p>
        </p:txBody>
      </p:sp>
      <p:pic>
        <p:nvPicPr>
          <p:cNvPr id="10" name="Picture Placeholder 9">
            <a:extLst>
              <a:ext uri="{FF2B5EF4-FFF2-40B4-BE49-F238E27FC236}">
                <a16:creationId xmlns:a16="http://schemas.microsoft.com/office/drawing/2014/main" id="{FE2E48A7-2D76-7B4D-84D9-2161D076C7E7}"/>
              </a:ext>
            </a:extLst>
          </p:cNvPr>
          <p:cNvPicPr preferRelativeResize="0">
            <a:picLocks noGrp="1" noChangeAspect="1"/>
          </p:cNvPicPr>
          <p:nvPr>
            <p:ph type="pic" idx="1"/>
          </p:nvPr>
        </p:nvPicPr>
        <p:blipFill rotWithShape="1">
          <a:blip r:embed="rId2"/>
          <a:srcRect t="-28" b="25257"/>
          <a:stretch/>
        </p:blipFill>
        <p:spPr>
          <a:xfrm>
            <a:off x="7867184" y="859992"/>
            <a:ext cx="3303805" cy="4389120"/>
          </a:xfrm>
          <a:scene3d>
            <a:camera prst="orthographicFront">
              <a:rot lat="0" lon="0" rev="0"/>
            </a:camera>
            <a:lightRig rig="threePt" dir="t"/>
          </a:scene3d>
        </p:spPr>
      </p:pic>
    </p:spTree>
    <p:extLst>
      <p:ext uri="{BB962C8B-B14F-4D97-AF65-F5344CB8AC3E}">
        <p14:creationId xmlns:p14="http://schemas.microsoft.com/office/powerpoint/2010/main" val="284778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4A2A-C316-F746-B784-77F107C9938F}"/>
              </a:ext>
            </a:extLst>
          </p:cNvPr>
          <p:cNvSpPr>
            <a:spLocks noGrp="1"/>
          </p:cNvSpPr>
          <p:nvPr>
            <p:ph type="title"/>
          </p:nvPr>
        </p:nvSpPr>
        <p:spPr/>
        <p:txBody>
          <a:bodyPr/>
          <a:lstStyle/>
          <a:p>
            <a:pPr algn="ctr"/>
            <a:r>
              <a:rPr lang="en-US" dirty="0"/>
              <a:t>Ida B Wells, as quoted in </a:t>
            </a:r>
            <a:br>
              <a:rPr lang="en-US" dirty="0"/>
            </a:br>
            <a:r>
              <a:rPr lang="en-US" i="1" dirty="0"/>
              <a:t>The Cross and the Lynching Tree, </a:t>
            </a:r>
            <a:r>
              <a:rPr lang="en-US" dirty="0"/>
              <a:t>pg. 131</a:t>
            </a:r>
          </a:p>
        </p:txBody>
      </p:sp>
      <p:sp>
        <p:nvSpPr>
          <p:cNvPr id="3" name="Content Placeholder 2">
            <a:extLst>
              <a:ext uri="{FF2B5EF4-FFF2-40B4-BE49-F238E27FC236}">
                <a16:creationId xmlns:a16="http://schemas.microsoft.com/office/drawing/2014/main" id="{56EA6830-4BC1-E94B-98D6-571086A905DE}"/>
              </a:ext>
            </a:extLst>
          </p:cNvPr>
          <p:cNvSpPr>
            <a:spLocks noGrp="1"/>
          </p:cNvSpPr>
          <p:nvPr>
            <p:ph idx="1"/>
          </p:nvPr>
        </p:nvSpPr>
        <p:spPr/>
        <p:txBody>
          <a:bodyPr>
            <a:noAutofit/>
          </a:bodyPr>
          <a:lstStyle/>
          <a:p>
            <a:pPr marL="0" indent="0" algn="ctr">
              <a:buNone/>
            </a:pPr>
            <a:r>
              <a:rPr lang="en-US" sz="3200" dirty="0"/>
              <a:t>“During all the years…in which men and women and children were being scourged, hanged, shot, and burned…the Women’s Christian Temperance Union had no word, either pity or protest; its great heart, which concerns itself about humanity the world over, was toward our cause, pulseless as a stone.” </a:t>
            </a:r>
          </a:p>
        </p:txBody>
      </p:sp>
    </p:spTree>
    <p:extLst>
      <p:ext uri="{BB962C8B-B14F-4D97-AF65-F5344CB8AC3E}">
        <p14:creationId xmlns:p14="http://schemas.microsoft.com/office/powerpoint/2010/main" val="388686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3FDC-7924-0E41-BB48-4405C6D46A9C}"/>
              </a:ext>
            </a:extLst>
          </p:cNvPr>
          <p:cNvSpPr>
            <a:spLocks noGrp="1"/>
          </p:cNvSpPr>
          <p:nvPr>
            <p:ph type="title"/>
          </p:nvPr>
        </p:nvSpPr>
        <p:spPr/>
        <p:txBody>
          <a:bodyPr>
            <a:normAutofit fontScale="90000"/>
          </a:bodyPr>
          <a:lstStyle/>
          <a:p>
            <a:pPr algn="ctr"/>
            <a:br>
              <a:rPr lang="en-US" dirty="0"/>
            </a:br>
            <a:r>
              <a:rPr lang="en-US" sz="4400" dirty="0"/>
              <a:t>The cross: Horror </a:t>
            </a:r>
            <a:r>
              <a:rPr lang="en-US" sz="4400" i="1" dirty="0"/>
              <a:t>and Hope</a:t>
            </a:r>
          </a:p>
        </p:txBody>
      </p:sp>
      <p:sp>
        <p:nvSpPr>
          <p:cNvPr id="3" name="Content Placeholder 2">
            <a:extLst>
              <a:ext uri="{FF2B5EF4-FFF2-40B4-BE49-F238E27FC236}">
                <a16:creationId xmlns:a16="http://schemas.microsoft.com/office/drawing/2014/main" id="{2F07E515-1D90-9F44-A223-21F2A93EEB31}"/>
              </a:ext>
            </a:extLst>
          </p:cNvPr>
          <p:cNvSpPr>
            <a:spLocks noGrp="1"/>
          </p:cNvSpPr>
          <p:nvPr>
            <p:ph idx="1"/>
          </p:nvPr>
        </p:nvSpPr>
        <p:spPr/>
        <p:txBody>
          <a:bodyPr/>
          <a:lstStyle/>
          <a:p>
            <a:pPr marL="0" indent="0" algn="ctr">
              <a:buNone/>
            </a:pPr>
            <a:r>
              <a:rPr lang="en-US" dirty="0"/>
              <a:t>“It made no rational or even spiritual sense to say that hope came out of a place called Golgotha…” In St. Paul’s words, it is foolishness</a:t>
            </a:r>
            <a:r>
              <a:rPr lang="en-US" u="sng" dirty="0"/>
              <a:t>,” </a:t>
            </a:r>
            <a:r>
              <a:rPr lang="en-US" dirty="0"/>
              <a:t>because it inverts the world’s value system with the news that hope comes by way of defeat, that suffering and death do not have the last word, that the last shall be first and the first shall be last….That God could ‘make a way out of no way’ in Jesus’ cross was truly absurd to the intellect, yet profoundly real in the souls of black folk. Enslaved blacks who first heard the gospel message seized on the power of the cross…The cross was God’s critique of power – white power – with powerless love, snatching victory out of defeat.” </a:t>
            </a:r>
            <a:br>
              <a:rPr lang="en-US" dirty="0"/>
            </a:br>
            <a:r>
              <a:rPr lang="en-US" dirty="0"/>
              <a:t>- James Cones, pg. 2</a:t>
            </a:r>
          </a:p>
        </p:txBody>
      </p:sp>
    </p:spTree>
    <p:extLst>
      <p:ext uri="{BB962C8B-B14F-4D97-AF65-F5344CB8AC3E}">
        <p14:creationId xmlns:p14="http://schemas.microsoft.com/office/powerpoint/2010/main" val="206057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561B-9674-654A-ACB6-88A1E8C49B8A}"/>
              </a:ext>
            </a:extLst>
          </p:cNvPr>
          <p:cNvSpPr>
            <a:spLocks noGrp="1"/>
          </p:cNvSpPr>
          <p:nvPr>
            <p:ph type="title"/>
          </p:nvPr>
        </p:nvSpPr>
        <p:spPr/>
        <p:txBody>
          <a:bodyPr/>
          <a:lstStyle/>
          <a:p>
            <a:pPr algn="ctr"/>
            <a:br>
              <a:rPr lang="en-US" dirty="0"/>
            </a:br>
            <a:r>
              <a:rPr lang="en-US" dirty="0"/>
              <a:t>The Sin of White American Churches</a:t>
            </a:r>
          </a:p>
        </p:txBody>
      </p:sp>
      <p:sp>
        <p:nvSpPr>
          <p:cNvPr id="3" name="Content Placeholder 2">
            <a:extLst>
              <a:ext uri="{FF2B5EF4-FFF2-40B4-BE49-F238E27FC236}">
                <a16:creationId xmlns:a16="http://schemas.microsoft.com/office/drawing/2014/main" id="{AF735FD3-1553-C14B-AF79-91A739A0B3FE}"/>
              </a:ext>
            </a:extLst>
          </p:cNvPr>
          <p:cNvSpPr>
            <a:spLocks noGrp="1"/>
          </p:cNvSpPr>
          <p:nvPr>
            <p:ph idx="1"/>
          </p:nvPr>
        </p:nvSpPr>
        <p:spPr/>
        <p:txBody>
          <a:bodyPr>
            <a:normAutofit/>
          </a:bodyPr>
          <a:lstStyle/>
          <a:p>
            <a:pPr marL="0" indent="0" algn="ctr">
              <a:buNone/>
            </a:pPr>
            <a:r>
              <a:rPr lang="en-US" sz="2800" dirty="0"/>
              <a:t>The silence and the inability (or unwillingness) </a:t>
            </a:r>
          </a:p>
          <a:p>
            <a:pPr marL="0" indent="0" algn="ctr">
              <a:buNone/>
            </a:pPr>
            <a:r>
              <a:rPr lang="en-US" sz="2800" dirty="0"/>
              <a:t>to make the connection of the cross and the lynching tree. </a:t>
            </a:r>
          </a:p>
        </p:txBody>
      </p:sp>
    </p:spTree>
    <p:extLst>
      <p:ext uri="{BB962C8B-B14F-4D97-AF65-F5344CB8AC3E}">
        <p14:creationId xmlns:p14="http://schemas.microsoft.com/office/powerpoint/2010/main" val="47885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4A2A-C316-F746-B784-77F107C9938F}"/>
              </a:ext>
            </a:extLst>
          </p:cNvPr>
          <p:cNvSpPr>
            <a:spLocks noGrp="1"/>
          </p:cNvSpPr>
          <p:nvPr>
            <p:ph type="title"/>
          </p:nvPr>
        </p:nvSpPr>
        <p:spPr/>
        <p:txBody>
          <a:bodyPr/>
          <a:lstStyle/>
          <a:p>
            <a:pPr algn="ctr"/>
            <a:r>
              <a:rPr lang="en-US" dirty="0"/>
              <a:t>W .Fitzhugh Brundage , as quoted in </a:t>
            </a:r>
            <a:br>
              <a:rPr lang="en-US" dirty="0"/>
            </a:br>
            <a:r>
              <a:rPr lang="en-US" i="1" dirty="0"/>
              <a:t>The Cross and the Lynching Tree</a:t>
            </a:r>
            <a:endParaRPr lang="en-US" dirty="0"/>
          </a:p>
        </p:txBody>
      </p:sp>
      <p:sp>
        <p:nvSpPr>
          <p:cNvPr id="3" name="Content Placeholder 2">
            <a:extLst>
              <a:ext uri="{FF2B5EF4-FFF2-40B4-BE49-F238E27FC236}">
                <a16:creationId xmlns:a16="http://schemas.microsoft.com/office/drawing/2014/main" id="{56EA6830-4BC1-E94B-98D6-571086A905DE}"/>
              </a:ext>
            </a:extLst>
          </p:cNvPr>
          <p:cNvSpPr>
            <a:spLocks noGrp="1"/>
          </p:cNvSpPr>
          <p:nvPr>
            <p:ph idx="1"/>
          </p:nvPr>
        </p:nvSpPr>
        <p:spPr/>
        <p:txBody>
          <a:bodyPr>
            <a:noAutofit/>
          </a:bodyPr>
          <a:lstStyle/>
          <a:p>
            <a:pPr marL="0" indent="0" algn="ctr">
              <a:buNone/>
            </a:pPr>
            <a:r>
              <a:rPr lang="en-US" sz="3600" dirty="0"/>
              <a:t>“Perhaps nothing about the history of mob violence in the United States is more surprising than how quickly an understanding of the full horror of lynching has receded from the nation’s collective historical memory.” </a:t>
            </a:r>
          </a:p>
        </p:txBody>
      </p:sp>
    </p:spTree>
    <p:extLst>
      <p:ext uri="{BB962C8B-B14F-4D97-AF65-F5344CB8AC3E}">
        <p14:creationId xmlns:p14="http://schemas.microsoft.com/office/powerpoint/2010/main" val="300213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1921-84C2-E64F-823C-24F27E396624}"/>
              </a:ext>
            </a:extLst>
          </p:cNvPr>
          <p:cNvSpPr>
            <a:spLocks noGrp="1"/>
          </p:cNvSpPr>
          <p:nvPr>
            <p:ph type="title"/>
          </p:nvPr>
        </p:nvSpPr>
        <p:spPr/>
        <p:txBody>
          <a:bodyPr/>
          <a:lstStyle/>
          <a:p>
            <a:r>
              <a:rPr lang="en-US" dirty="0"/>
              <a:t>Rev. Dr. Martin Luther King Jr.</a:t>
            </a:r>
            <a:br>
              <a:rPr lang="en-US" dirty="0"/>
            </a:br>
            <a:r>
              <a:rPr lang="en-US" i="1" dirty="0"/>
              <a:t>The Letter from Birmingham Jail</a:t>
            </a:r>
            <a:endParaRPr lang="en-US" dirty="0"/>
          </a:p>
        </p:txBody>
      </p:sp>
      <p:sp>
        <p:nvSpPr>
          <p:cNvPr id="3" name="Content Placeholder 2">
            <a:extLst>
              <a:ext uri="{FF2B5EF4-FFF2-40B4-BE49-F238E27FC236}">
                <a16:creationId xmlns:a16="http://schemas.microsoft.com/office/drawing/2014/main" id="{16D317D6-086C-5F41-9485-58650B098904}"/>
              </a:ext>
            </a:extLst>
          </p:cNvPr>
          <p:cNvSpPr>
            <a:spLocks noGrp="1"/>
          </p:cNvSpPr>
          <p:nvPr>
            <p:ph idx="1"/>
          </p:nvPr>
        </p:nvSpPr>
        <p:spPr/>
        <p:txBody>
          <a:bodyPr>
            <a:noAutofit/>
          </a:bodyPr>
          <a:lstStyle/>
          <a:p>
            <a:pPr marL="0" indent="0" algn="ctr">
              <a:buNone/>
            </a:pPr>
            <a:r>
              <a:rPr lang="en-US" sz="2400" dirty="0"/>
              <a:t>“I must honestly reiterate that I have been disappointed with the church…I say this as a minister of the gospel, who loves the church…I felt we would be supported by the white church. I felt that the white ministers, priests and rabbis of the South would be among our strongest allies. Instead, some have been outright opponents, refusing to understand the freedom movement and misrepresenting its leaders; all too many others have been more cautious than courageous and have remained silent behind the anesthetizing security of stained glass windows.” </a:t>
            </a:r>
          </a:p>
        </p:txBody>
      </p:sp>
    </p:spTree>
    <p:extLst>
      <p:ext uri="{BB962C8B-B14F-4D97-AF65-F5344CB8AC3E}">
        <p14:creationId xmlns:p14="http://schemas.microsoft.com/office/powerpoint/2010/main" val="206437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1921-84C2-E64F-823C-24F27E396624}"/>
              </a:ext>
            </a:extLst>
          </p:cNvPr>
          <p:cNvSpPr>
            <a:spLocks noGrp="1"/>
          </p:cNvSpPr>
          <p:nvPr>
            <p:ph type="title"/>
          </p:nvPr>
        </p:nvSpPr>
        <p:spPr/>
        <p:txBody>
          <a:bodyPr/>
          <a:lstStyle/>
          <a:p>
            <a:r>
              <a:rPr lang="en-US" dirty="0"/>
              <a:t>Dr. James Cone</a:t>
            </a:r>
            <a:br>
              <a:rPr lang="en-US" dirty="0"/>
            </a:br>
            <a:r>
              <a:rPr lang="en-US" i="1" dirty="0"/>
              <a:t>The Cross and the Lynching Tree, </a:t>
            </a:r>
            <a:r>
              <a:rPr lang="en-US" dirty="0"/>
              <a:t>pg. 166</a:t>
            </a:r>
          </a:p>
        </p:txBody>
      </p:sp>
      <p:sp>
        <p:nvSpPr>
          <p:cNvPr id="3" name="Content Placeholder 2">
            <a:extLst>
              <a:ext uri="{FF2B5EF4-FFF2-40B4-BE49-F238E27FC236}">
                <a16:creationId xmlns:a16="http://schemas.microsoft.com/office/drawing/2014/main" id="{16D317D6-086C-5F41-9485-58650B098904}"/>
              </a:ext>
            </a:extLst>
          </p:cNvPr>
          <p:cNvSpPr>
            <a:spLocks noGrp="1"/>
          </p:cNvSpPr>
          <p:nvPr>
            <p:ph idx="1"/>
          </p:nvPr>
        </p:nvSpPr>
        <p:spPr/>
        <p:txBody>
          <a:bodyPr>
            <a:noAutofit/>
          </a:bodyPr>
          <a:lstStyle/>
          <a:p>
            <a:pPr marL="0" indent="0" algn="ctr">
              <a:buNone/>
            </a:pPr>
            <a:r>
              <a:rPr lang="en-US" sz="2800" dirty="0"/>
              <a:t>“If America (and the white church) has the courage to confront the great sin and ongoing legacy of white supremacy with repentance and reparation there is hope ‘beyond tragedy’.”</a:t>
            </a:r>
          </a:p>
        </p:txBody>
      </p:sp>
    </p:spTree>
    <p:extLst>
      <p:ext uri="{BB962C8B-B14F-4D97-AF65-F5344CB8AC3E}">
        <p14:creationId xmlns:p14="http://schemas.microsoft.com/office/powerpoint/2010/main" val="348612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4093-4A1D-D844-AC21-E7089BB088BA}"/>
              </a:ext>
            </a:extLst>
          </p:cNvPr>
          <p:cNvSpPr>
            <a:spLocks noGrp="1"/>
          </p:cNvSpPr>
          <p:nvPr>
            <p:ph type="title"/>
          </p:nvPr>
        </p:nvSpPr>
        <p:spPr/>
        <p:txBody>
          <a:bodyPr/>
          <a:lstStyle/>
          <a:p>
            <a:endParaRPr lang="en-US" dirty="0"/>
          </a:p>
        </p:txBody>
      </p:sp>
      <p:sp>
        <p:nvSpPr>
          <p:cNvPr id="3" name="Picture Placeholder 2">
            <a:extLst>
              <a:ext uri="{FF2B5EF4-FFF2-40B4-BE49-F238E27FC236}">
                <a16:creationId xmlns:a16="http://schemas.microsoft.com/office/drawing/2014/main" id="{15087AE2-D893-7045-8C27-AE1778C86D51}"/>
              </a:ext>
            </a:extLst>
          </p:cNvPr>
          <p:cNvSpPr>
            <a:spLocks noGrp="1"/>
          </p:cNvSpPr>
          <p:nvPr>
            <p:ph type="pic" idx="1"/>
          </p:nvPr>
        </p:nvSpPr>
        <p:spPr/>
      </p:sp>
      <p:sp>
        <p:nvSpPr>
          <p:cNvPr id="4" name="Text Placeholder 3">
            <a:extLst>
              <a:ext uri="{FF2B5EF4-FFF2-40B4-BE49-F238E27FC236}">
                <a16:creationId xmlns:a16="http://schemas.microsoft.com/office/drawing/2014/main" id="{B8D164F3-79B0-3A4F-B396-9262FFE5F328}"/>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A0522E8F-0AC5-9C49-B160-8CE263C86C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88004" y="928759"/>
            <a:ext cx="2827556" cy="4220975"/>
          </a:xfrm>
          <a:prstGeom prst="rect">
            <a:avLst/>
          </a:prstGeom>
        </p:spPr>
      </p:pic>
    </p:spTree>
    <p:extLst>
      <p:ext uri="{BB962C8B-B14F-4D97-AF65-F5344CB8AC3E}">
        <p14:creationId xmlns:p14="http://schemas.microsoft.com/office/powerpoint/2010/main" val="2143153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222F57AA-65B4-0F4A-8B91-813470A0B77C}"/>
              </a:ext>
            </a:extLst>
          </p:cNvPr>
          <p:cNvPicPr>
            <a:picLocks noChangeAspect="1"/>
          </p:cNvPicPr>
          <p:nvPr/>
        </p:nvPicPr>
        <p:blipFill>
          <a:blip r:embed="rId2"/>
          <a:stretch>
            <a:fillRect/>
          </a:stretch>
        </p:blipFill>
        <p:spPr>
          <a:xfrm>
            <a:off x="2625340" y="387098"/>
            <a:ext cx="6941320" cy="5322325"/>
          </a:xfrm>
          <a:prstGeom prst="rect">
            <a:avLst/>
          </a:prstGeom>
          <a:ln w="73025">
            <a:solidFill>
              <a:schemeClr val="tx1"/>
            </a:solidFill>
          </a:ln>
        </p:spPr>
      </p:pic>
    </p:spTree>
    <p:extLst>
      <p:ext uri="{BB962C8B-B14F-4D97-AF65-F5344CB8AC3E}">
        <p14:creationId xmlns:p14="http://schemas.microsoft.com/office/powerpoint/2010/main" val="408636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ACB0-7E22-5B48-A20A-C746FC287B59}"/>
              </a:ext>
            </a:extLst>
          </p:cNvPr>
          <p:cNvSpPr>
            <a:spLocks noGrp="1"/>
          </p:cNvSpPr>
          <p:nvPr>
            <p:ph type="title"/>
          </p:nvPr>
        </p:nvSpPr>
        <p:spPr/>
        <p:txBody>
          <a:bodyPr/>
          <a:lstStyle/>
          <a:p>
            <a:br>
              <a:rPr lang="en-US" dirty="0"/>
            </a:br>
            <a:r>
              <a:rPr lang="en-US" dirty="0"/>
              <a:t>Introductory Issues</a:t>
            </a:r>
          </a:p>
        </p:txBody>
      </p:sp>
      <p:sp>
        <p:nvSpPr>
          <p:cNvPr id="3" name="Content Placeholder 2">
            <a:extLst>
              <a:ext uri="{FF2B5EF4-FFF2-40B4-BE49-F238E27FC236}">
                <a16:creationId xmlns:a16="http://schemas.microsoft.com/office/drawing/2014/main" id="{F226934A-2820-554F-B347-DE3E8BF07D32}"/>
              </a:ext>
            </a:extLst>
          </p:cNvPr>
          <p:cNvSpPr>
            <a:spLocks noGrp="1"/>
          </p:cNvSpPr>
          <p:nvPr>
            <p:ph sz="half" idx="1"/>
          </p:nvPr>
        </p:nvSpPr>
        <p:spPr/>
        <p:txBody>
          <a:bodyPr/>
          <a:lstStyle/>
          <a:p>
            <a:r>
              <a:rPr lang="en-US" dirty="0"/>
              <a:t>As white clergy, and as a white male, it is important to decentralize our voices. </a:t>
            </a:r>
          </a:p>
          <a:p>
            <a:r>
              <a:rPr lang="en-US" dirty="0"/>
              <a:t>Exodus 2:23-24 - The Israelites groaned under their slavery, and cried out. Out of the slavery their cry for help rose up to God. God heard their groaning. </a:t>
            </a:r>
          </a:p>
          <a:p>
            <a:endParaRPr lang="en-US" dirty="0"/>
          </a:p>
        </p:txBody>
      </p:sp>
      <p:sp>
        <p:nvSpPr>
          <p:cNvPr id="4" name="Content Placeholder 3">
            <a:extLst>
              <a:ext uri="{FF2B5EF4-FFF2-40B4-BE49-F238E27FC236}">
                <a16:creationId xmlns:a16="http://schemas.microsoft.com/office/drawing/2014/main" id="{CC560F5E-856A-5E42-AE79-15336BA8E48B}"/>
              </a:ext>
            </a:extLst>
          </p:cNvPr>
          <p:cNvSpPr>
            <a:spLocks noGrp="1"/>
          </p:cNvSpPr>
          <p:nvPr>
            <p:ph sz="half" idx="2"/>
          </p:nvPr>
        </p:nvSpPr>
        <p:spPr/>
        <p:txBody>
          <a:bodyPr/>
          <a:lstStyle/>
          <a:p>
            <a:r>
              <a:rPr lang="en-US" dirty="0"/>
              <a:t>As white clergy, and as a white male, it is important to speak up and not delegate our own work.</a:t>
            </a:r>
          </a:p>
          <a:p>
            <a:r>
              <a:rPr lang="en-US" dirty="0"/>
              <a:t>“In the end we will remember not the words of our enemies, but the silence of our friends.” – MLK JR</a:t>
            </a:r>
            <a:br>
              <a:rPr lang="en-US" dirty="0"/>
            </a:br>
            <a:endParaRPr lang="en-US" dirty="0"/>
          </a:p>
        </p:txBody>
      </p:sp>
    </p:spTree>
    <p:extLst>
      <p:ext uri="{BB962C8B-B14F-4D97-AF65-F5344CB8AC3E}">
        <p14:creationId xmlns:p14="http://schemas.microsoft.com/office/powerpoint/2010/main" val="3871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2A1B-2C0C-C146-B86D-BA4E05C7C6FA}"/>
              </a:ext>
            </a:extLst>
          </p:cNvPr>
          <p:cNvSpPr>
            <a:spLocks noGrp="1"/>
          </p:cNvSpPr>
          <p:nvPr>
            <p:ph type="title"/>
          </p:nvPr>
        </p:nvSpPr>
        <p:spPr/>
        <p:txBody>
          <a:bodyPr>
            <a:normAutofit/>
          </a:bodyPr>
          <a:lstStyle/>
          <a:p>
            <a:pPr algn="ctr"/>
            <a:br>
              <a:rPr lang="en-US" dirty="0"/>
            </a:br>
            <a:r>
              <a:rPr lang="en-US" dirty="0"/>
              <a:t>ELCA Strategy for authentic Diversity</a:t>
            </a:r>
          </a:p>
        </p:txBody>
      </p:sp>
      <p:sp>
        <p:nvSpPr>
          <p:cNvPr id="3" name="Content Placeholder 2">
            <a:extLst>
              <a:ext uri="{FF2B5EF4-FFF2-40B4-BE49-F238E27FC236}">
                <a16:creationId xmlns:a16="http://schemas.microsoft.com/office/drawing/2014/main" id="{E01166E7-1C8B-0241-A052-C263B67533D2}"/>
              </a:ext>
            </a:extLst>
          </p:cNvPr>
          <p:cNvSpPr>
            <a:spLocks noGrp="1"/>
          </p:cNvSpPr>
          <p:nvPr>
            <p:ph idx="1"/>
          </p:nvPr>
        </p:nvSpPr>
        <p:spPr>
          <a:xfrm>
            <a:off x="1451579" y="2015732"/>
            <a:ext cx="9603275" cy="4037749"/>
          </a:xfrm>
        </p:spPr>
        <p:txBody>
          <a:bodyPr>
            <a:normAutofit/>
          </a:bodyPr>
          <a:lstStyle/>
          <a:p>
            <a:pPr marL="0" indent="0" algn="ctr">
              <a:buNone/>
            </a:pPr>
            <a:r>
              <a:rPr lang="en-US" dirty="0"/>
              <a:t>The Evangelical Lutheran Church in America is a predominantly white, middle-class church, most of whose members are of European descent. Intentional outreach efforts have increased the proportion of nonwhite members (African descent, American Indian and Alaska native, Asian and Pacific islander, Arab and middle Eastern, and Latino) from 2 percent to 7.3 percent, yet this proportional increase coincides with a membership decline in white communities and congregations. </a:t>
            </a:r>
            <a:br>
              <a:rPr lang="en-US" dirty="0"/>
            </a:br>
            <a:endParaRPr lang="en-US" dirty="0"/>
          </a:p>
          <a:p>
            <a:pPr marL="0" indent="0" algn="ctr">
              <a:buNone/>
            </a:pPr>
            <a:r>
              <a:rPr lang="en-US" dirty="0"/>
              <a:t>In a country where 39 percent of the population are people of color, only structural and systemic reinforcement can account for the glaring whiteness of our church. </a:t>
            </a:r>
          </a:p>
        </p:txBody>
      </p:sp>
    </p:spTree>
    <p:extLst>
      <p:ext uri="{BB962C8B-B14F-4D97-AF65-F5344CB8AC3E}">
        <p14:creationId xmlns:p14="http://schemas.microsoft.com/office/powerpoint/2010/main" val="237602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a:extLst>
              <a:ext uri="{FF2B5EF4-FFF2-40B4-BE49-F238E27FC236}">
                <a16:creationId xmlns:a16="http://schemas.microsoft.com/office/drawing/2014/main" id="{C3438732-3850-944B-ABAC-AEF757D27D96}"/>
              </a:ext>
            </a:extLst>
          </p:cNvPr>
          <p:cNvPicPr>
            <a:picLocks noChangeAspect="1"/>
          </p:cNvPicPr>
          <p:nvPr/>
        </p:nvPicPr>
        <p:blipFill>
          <a:blip r:embed="rId2"/>
          <a:srcRect/>
          <a:stretch>
            <a:fillRect/>
          </a:stretch>
        </p:blipFill>
        <p:spPr>
          <a:xfrm>
            <a:off x="1748631" y="590206"/>
            <a:ext cx="8694737" cy="4890790"/>
          </a:xfrm>
          <a:prstGeom prst="rect">
            <a:avLst/>
          </a:prstGeom>
          <a:ln w="66675">
            <a:solidFill>
              <a:schemeClr val="tx1"/>
            </a:solidFill>
          </a:ln>
        </p:spPr>
      </p:pic>
    </p:spTree>
    <p:extLst>
      <p:ext uri="{BB962C8B-B14F-4D97-AF65-F5344CB8AC3E}">
        <p14:creationId xmlns:p14="http://schemas.microsoft.com/office/powerpoint/2010/main" val="236797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F06F3-D3D2-0F43-968C-3462FB03048F}"/>
              </a:ext>
            </a:extLst>
          </p:cNvPr>
          <p:cNvPicPr>
            <a:picLocks noChangeAspect="1"/>
          </p:cNvPicPr>
          <p:nvPr/>
        </p:nvPicPr>
        <p:blipFill>
          <a:blip r:embed="rId2"/>
          <a:stretch>
            <a:fillRect/>
          </a:stretch>
        </p:blipFill>
        <p:spPr>
          <a:xfrm>
            <a:off x="1025912" y="711508"/>
            <a:ext cx="2955848" cy="4631456"/>
          </a:xfrm>
          <a:prstGeom prst="rect">
            <a:avLst/>
          </a:prstGeom>
        </p:spPr>
      </p:pic>
      <p:pic>
        <p:nvPicPr>
          <p:cNvPr id="5" name="Picture 4">
            <a:extLst>
              <a:ext uri="{FF2B5EF4-FFF2-40B4-BE49-F238E27FC236}">
                <a16:creationId xmlns:a16="http://schemas.microsoft.com/office/drawing/2014/main" id="{7C07864C-BEAA-284C-AEF2-3EB7AB30C4AD}"/>
              </a:ext>
            </a:extLst>
          </p:cNvPr>
          <p:cNvPicPr>
            <a:picLocks noChangeAspect="1"/>
          </p:cNvPicPr>
          <p:nvPr/>
        </p:nvPicPr>
        <p:blipFill>
          <a:blip r:embed="rId3"/>
          <a:stretch>
            <a:fillRect/>
          </a:stretch>
        </p:blipFill>
        <p:spPr>
          <a:xfrm>
            <a:off x="5286732" y="267630"/>
            <a:ext cx="3861913" cy="5565698"/>
          </a:xfrm>
          <a:prstGeom prst="rect">
            <a:avLst/>
          </a:prstGeom>
          <a:ln w="57150">
            <a:solidFill>
              <a:schemeClr val="tx1"/>
            </a:solidFill>
          </a:ln>
        </p:spPr>
      </p:pic>
    </p:spTree>
    <p:extLst>
      <p:ext uri="{BB962C8B-B14F-4D97-AF65-F5344CB8AC3E}">
        <p14:creationId xmlns:p14="http://schemas.microsoft.com/office/powerpoint/2010/main" val="1565148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97D2-1E67-2B41-8052-133B5F9B8473}"/>
              </a:ext>
            </a:extLst>
          </p:cNvPr>
          <p:cNvSpPr>
            <a:spLocks noGrp="1"/>
          </p:cNvSpPr>
          <p:nvPr>
            <p:ph type="title"/>
          </p:nvPr>
        </p:nvSpPr>
        <p:spPr/>
        <p:txBody>
          <a:bodyPr/>
          <a:lstStyle/>
          <a:p>
            <a:pPr algn="ctr"/>
            <a:r>
              <a:rPr lang="en-US" dirty="0"/>
              <a:t>Declaration of the ELCA to the Jewish Community, 1992 and reaffirmed in 2021</a:t>
            </a:r>
          </a:p>
        </p:txBody>
      </p:sp>
      <p:sp>
        <p:nvSpPr>
          <p:cNvPr id="3" name="Content Placeholder 2">
            <a:extLst>
              <a:ext uri="{FF2B5EF4-FFF2-40B4-BE49-F238E27FC236}">
                <a16:creationId xmlns:a16="http://schemas.microsoft.com/office/drawing/2014/main" id="{64C3D0CA-3C05-3049-8B6C-759CE561FF2F}"/>
              </a:ext>
            </a:extLst>
          </p:cNvPr>
          <p:cNvSpPr>
            <a:spLocks noGrp="1"/>
          </p:cNvSpPr>
          <p:nvPr>
            <p:ph idx="1"/>
          </p:nvPr>
        </p:nvSpPr>
        <p:spPr>
          <a:xfrm>
            <a:off x="1451579" y="2015732"/>
            <a:ext cx="9603275" cy="4037749"/>
          </a:xfrm>
        </p:spPr>
        <p:txBody>
          <a:bodyPr>
            <a:noAutofit/>
          </a:bodyPr>
          <a:lstStyle/>
          <a:p>
            <a:pPr marL="0" indent="0" algn="ctr">
              <a:buNone/>
            </a:pPr>
            <a:r>
              <a:rPr lang="en-US" sz="2400" dirty="0"/>
              <a:t>In the spirit of that truth-telling, we who bear his name and heritage must with pain acknowledge also Luther's anti-Judaic diatribes and the violent recommendations of his later writings against the Jews. As did many of Luther's own companions in the sixteenth century, we reject this violent invective, and yet more do we express our deep and abiding sorrow over its tragic effects on subsequent generations. In concert with the Lutheran World Federation, we particularly deplore the appropriation in our day of Luther's words by modern anti-Semites for the teaching of hatred and incitement to violence toward Judaism and the Jewish people. </a:t>
            </a:r>
            <a:br>
              <a:rPr lang="en-US" sz="2400" dirty="0"/>
            </a:br>
            <a:endParaRPr lang="en-US" sz="2400" dirty="0"/>
          </a:p>
        </p:txBody>
      </p:sp>
    </p:spTree>
    <p:extLst>
      <p:ext uri="{BB962C8B-B14F-4D97-AF65-F5344CB8AC3E}">
        <p14:creationId xmlns:p14="http://schemas.microsoft.com/office/powerpoint/2010/main" val="144930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0779-677B-2A42-80B0-74CF7E24745E}"/>
              </a:ext>
            </a:extLst>
          </p:cNvPr>
          <p:cNvSpPr>
            <a:spLocks noGrp="1"/>
          </p:cNvSpPr>
          <p:nvPr>
            <p:ph type="title"/>
          </p:nvPr>
        </p:nvSpPr>
        <p:spPr/>
        <p:txBody>
          <a:bodyPr/>
          <a:lstStyle/>
          <a:p>
            <a:pPr algn="ctr"/>
            <a:br>
              <a:rPr lang="en-US" dirty="0"/>
            </a:br>
            <a:r>
              <a:rPr lang="en-US" dirty="0"/>
              <a:t>Rejecting the Doctrine of Discovery</a:t>
            </a:r>
          </a:p>
        </p:txBody>
      </p:sp>
      <p:sp>
        <p:nvSpPr>
          <p:cNvPr id="3" name="Content Placeholder 2">
            <a:extLst>
              <a:ext uri="{FF2B5EF4-FFF2-40B4-BE49-F238E27FC236}">
                <a16:creationId xmlns:a16="http://schemas.microsoft.com/office/drawing/2014/main" id="{5D4D05AE-B70B-4C48-9434-B2FAE98D1513}"/>
              </a:ext>
            </a:extLst>
          </p:cNvPr>
          <p:cNvSpPr>
            <a:spLocks noGrp="1"/>
          </p:cNvSpPr>
          <p:nvPr>
            <p:ph idx="1"/>
          </p:nvPr>
        </p:nvSpPr>
        <p:spPr>
          <a:xfrm>
            <a:off x="1451579" y="2015732"/>
            <a:ext cx="9603275" cy="3842143"/>
          </a:xfrm>
        </p:spPr>
        <p:txBody>
          <a:bodyPr>
            <a:noAutofit/>
          </a:bodyPr>
          <a:lstStyle/>
          <a:p>
            <a:pPr marL="0" indent="0" algn="ctr">
              <a:buNone/>
            </a:pPr>
            <a:r>
              <a:rPr lang="en-US" sz="2400" dirty="0"/>
              <a:t>To repudiate explicitly and clearly the European-derived doctrine of discovery as an example of the “improper mixing of the power of the church and the power of the sword” (Augsburg confession, article XXVIII, Latin text), and to acknowledge and repent from this church’s complicity in the evils of colonialism in the Americas, which continue to harm tribal governments and individual tribal members; </a:t>
            </a:r>
            <a:br>
              <a:rPr lang="en-US" sz="2400" dirty="0"/>
            </a:br>
            <a:r>
              <a:rPr lang="en-US" sz="2400" dirty="0"/>
              <a:t>to offer a statement of repentance and reconciliation to native nations in this country for damage done in the name of Christianity;</a:t>
            </a:r>
          </a:p>
        </p:txBody>
      </p:sp>
    </p:spTree>
    <p:extLst>
      <p:ext uri="{BB962C8B-B14F-4D97-AF65-F5344CB8AC3E}">
        <p14:creationId xmlns:p14="http://schemas.microsoft.com/office/powerpoint/2010/main" val="301304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2DD1-550F-4945-A8EE-0EDE21C4BD09}"/>
              </a:ext>
            </a:extLst>
          </p:cNvPr>
          <p:cNvSpPr>
            <a:spLocks noGrp="1"/>
          </p:cNvSpPr>
          <p:nvPr>
            <p:ph type="title"/>
          </p:nvPr>
        </p:nvSpPr>
        <p:spPr/>
        <p:txBody>
          <a:bodyPr>
            <a:normAutofit fontScale="90000"/>
          </a:bodyPr>
          <a:lstStyle/>
          <a:p>
            <a:pPr algn="ctr"/>
            <a:br>
              <a:rPr lang="en-US" dirty="0"/>
            </a:br>
            <a:r>
              <a:rPr lang="en-US" dirty="0"/>
              <a:t>Apology to Persons of African Descent, 2019</a:t>
            </a:r>
            <a:br>
              <a:rPr lang="en-US" dirty="0"/>
            </a:br>
            <a:endParaRPr lang="en-US" dirty="0"/>
          </a:p>
        </p:txBody>
      </p:sp>
      <p:sp>
        <p:nvSpPr>
          <p:cNvPr id="3" name="Content Placeholder 2">
            <a:extLst>
              <a:ext uri="{FF2B5EF4-FFF2-40B4-BE49-F238E27FC236}">
                <a16:creationId xmlns:a16="http://schemas.microsoft.com/office/drawing/2014/main" id="{AF09B9CE-54B4-FC45-AD80-81C77506BAB1}"/>
              </a:ext>
            </a:extLst>
          </p:cNvPr>
          <p:cNvSpPr>
            <a:spLocks noGrp="1"/>
          </p:cNvSpPr>
          <p:nvPr>
            <p:ph idx="1"/>
          </p:nvPr>
        </p:nvSpPr>
        <p:spPr>
          <a:xfrm>
            <a:off x="1451579" y="2015732"/>
            <a:ext cx="9603275" cy="4037749"/>
          </a:xfrm>
        </p:spPr>
        <p:txBody>
          <a:bodyPr>
            <a:normAutofit lnSpcReduction="10000"/>
          </a:bodyPr>
          <a:lstStyle/>
          <a:p>
            <a:pPr marL="0" indent="0" algn="ctr">
              <a:buNone/>
            </a:pPr>
            <a:r>
              <a:rPr lang="en-US" sz="2400" dirty="0"/>
              <a:t>To confess and repent of the Lutheran church’s complicity in 400 years of enslavement, oppression and marginalization of African descent people and other marginalized populations; </a:t>
            </a:r>
          </a:p>
          <a:p>
            <a:pPr marL="0" indent="0" algn="ctr">
              <a:buNone/>
            </a:pPr>
            <a:r>
              <a:rPr lang="en-US" sz="2400" dirty="0"/>
              <a:t>To acknowledge with regret that the ELCA as an institution has and continues to contribute to racial harassment and discrimination against people of African descent through corporate action, policy and practices and to request the Office of the Secretary, in consultation with appropriate churchwide organization units, to review and report on current governing documents in light of these concerns; </a:t>
            </a:r>
          </a:p>
          <a:p>
            <a:endParaRPr lang="en-US" dirty="0"/>
          </a:p>
          <a:p>
            <a:endParaRPr lang="en-US" dirty="0"/>
          </a:p>
        </p:txBody>
      </p:sp>
    </p:spTree>
    <p:extLst>
      <p:ext uri="{BB962C8B-B14F-4D97-AF65-F5344CB8AC3E}">
        <p14:creationId xmlns:p14="http://schemas.microsoft.com/office/powerpoint/2010/main" val="2660754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C14FC-9469-A044-ABE7-52A0EC2419B4}"/>
              </a:ext>
            </a:extLst>
          </p:cNvPr>
          <p:cNvSpPr>
            <a:spLocks noGrp="1"/>
          </p:cNvSpPr>
          <p:nvPr>
            <p:ph type="title"/>
          </p:nvPr>
        </p:nvSpPr>
        <p:spPr/>
        <p:txBody>
          <a:bodyPr/>
          <a:lstStyle/>
          <a:p>
            <a:pPr algn="ctr"/>
            <a:br>
              <a:rPr lang="en-US" dirty="0"/>
            </a:br>
            <a:r>
              <a:rPr lang="en-US" dirty="0"/>
              <a:t>ELCA Commitment</a:t>
            </a:r>
          </a:p>
        </p:txBody>
      </p:sp>
      <p:sp>
        <p:nvSpPr>
          <p:cNvPr id="3" name="Content Placeholder 2">
            <a:extLst>
              <a:ext uri="{FF2B5EF4-FFF2-40B4-BE49-F238E27FC236}">
                <a16:creationId xmlns:a16="http://schemas.microsoft.com/office/drawing/2014/main" id="{5180AD19-0CDE-9647-93DE-26DB26167DE3}"/>
              </a:ext>
            </a:extLst>
          </p:cNvPr>
          <p:cNvSpPr>
            <a:spLocks noGrp="1"/>
          </p:cNvSpPr>
          <p:nvPr>
            <p:ph idx="1"/>
          </p:nvPr>
        </p:nvSpPr>
        <p:spPr>
          <a:xfrm>
            <a:off x="1451579" y="2015732"/>
            <a:ext cx="9603275" cy="4037749"/>
          </a:xfrm>
        </p:spPr>
        <p:txBody>
          <a:bodyPr>
            <a:noAutofit/>
          </a:bodyPr>
          <a:lstStyle/>
          <a:p>
            <a:pPr marL="0" indent="0" algn="ctr">
              <a:buNone/>
            </a:pPr>
            <a:r>
              <a:rPr lang="en-US" sz="2400" dirty="0"/>
              <a:t>We Shall:</a:t>
            </a:r>
            <a:br>
              <a:rPr lang="en-US" sz="2400" dirty="0"/>
            </a:br>
            <a:r>
              <a:rPr lang="en-US" sz="2400" dirty="0"/>
              <a:t>Commemorate June 17th as a Day Of Repentance in the ELCA for the martyrdom of The Emanuel 9; and have the names of The Emanuel 9 (</a:t>
            </a:r>
            <a:r>
              <a:rPr lang="en-US" sz="2400" dirty="0" err="1"/>
              <a:t>Clementa</a:t>
            </a:r>
            <a:r>
              <a:rPr lang="en-US" sz="2400" dirty="0"/>
              <a:t> C. Pinckney, Cynthia Marie Graham Hurd, Susie Jackson, Ethel Lee Lance, </a:t>
            </a:r>
            <a:r>
              <a:rPr lang="en-US" sz="2400" dirty="0" err="1"/>
              <a:t>DePayne</a:t>
            </a:r>
            <a:r>
              <a:rPr lang="en-US" sz="2400" dirty="0"/>
              <a:t> Middleton-Doctor</a:t>
            </a:r>
            <a:r>
              <a:rPr lang="en-US" sz="2400"/>
              <a:t>,  Tywanza</a:t>
            </a:r>
            <a:r>
              <a:rPr lang="en-US" sz="2400" dirty="0"/>
              <a:t> Sanders, Daniel L. Simmons, Sharonda Coleman-Singleton, and Myra Thompson) added to future ELCA publications to venerate their martyrdom and lead us to repentance because of the white supremacy and racism in our church;</a:t>
            </a:r>
          </a:p>
        </p:txBody>
      </p:sp>
    </p:spTree>
    <p:extLst>
      <p:ext uri="{BB962C8B-B14F-4D97-AF65-F5344CB8AC3E}">
        <p14:creationId xmlns:p14="http://schemas.microsoft.com/office/powerpoint/2010/main" val="22480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C532-A83D-F046-8C25-ED1F01DA6F7B}"/>
              </a:ext>
            </a:extLst>
          </p:cNvPr>
          <p:cNvSpPr>
            <a:spLocks noGrp="1"/>
          </p:cNvSpPr>
          <p:nvPr>
            <p:ph type="title"/>
          </p:nvPr>
        </p:nvSpPr>
        <p:spPr/>
        <p:txBody>
          <a:bodyPr>
            <a:normAutofit fontScale="90000"/>
          </a:bodyPr>
          <a:lstStyle/>
          <a:p>
            <a:br>
              <a:rPr lang="en-US" dirty="0"/>
            </a:br>
            <a:r>
              <a:rPr lang="en-US" dirty="0"/>
              <a:t>Confessing Racism: A Lament for the Church </a:t>
            </a:r>
            <a:br>
              <a:rPr lang="en-US" dirty="0"/>
            </a:br>
            <a:endParaRPr lang="en-US" dirty="0"/>
          </a:p>
        </p:txBody>
      </p:sp>
      <p:sp>
        <p:nvSpPr>
          <p:cNvPr id="3" name="Content Placeholder 2">
            <a:extLst>
              <a:ext uri="{FF2B5EF4-FFF2-40B4-BE49-F238E27FC236}">
                <a16:creationId xmlns:a16="http://schemas.microsoft.com/office/drawing/2014/main" id="{36F921BE-3A94-914E-BA00-184A57691233}"/>
              </a:ext>
            </a:extLst>
          </p:cNvPr>
          <p:cNvSpPr>
            <a:spLocks noGrp="1"/>
          </p:cNvSpPr>
          <p:nvPr>
            <p:ph idx="1"/>
          </p:nvPr>
        </p:nvSpPr>
        <p:spPr>
          <a:xfrm>
            <a:off x="1451579" y="2015732"/>
            <a:ext cx="9603275" cy="4037749"/>
          </a:xfrm>
        </p:spPr>
        <p:txBody>
          <a:bodyPr>
            <a:normAutofit/>
          </a:bodyPr>
          <a:lstStyle/>
          <a:p>
            <a:r>
              <a:rPr lang="en-US" dirty="0"/>
              <a:t>As church, we confess the sin of racism and condemn racist rhetoric and the ideology of white supremacy. God, have mercy.</a:t>
            </a:r>
            <a:br>
              <a:rPr lang="en-US" dirty="0"/>
            </a:br>
            <a:r>
              <a:rPr lang="en-US" b="1" dirty="0"/>
              <a:t>God, have mercy. </a:t>
            </a:r>
            <a:endParaRPr lang="en-US" dirty="0"/>
          </a:p>
          <a:p>
            <a:r>
              <a:rPr lang="en-US" dirty="0"/>
              <a:t>As church, we confess, repent, and repudiate the times when this church has been silent in the face of racial injustice. God, have mercy.</a:t>
            </a:r>
            <a:br>
              <a:rPr lang="en-US" dirty="0"/>
            </a:br>
            <a:r>
              <a:rPr lang="en-US" b="1" dirty="0"/>
              <a:t>God, have mercy. </a:t>
            </a:r>
            <a:endParaRPr lang="en-US" dirty="0"/>
          </a:p>
          <a:p>
            <a:r>
              <a:rPr lang="en-US" dirty="0"/>
              <a:t>Racism is deeply ingrained within the ELCA, a predominantly white church. It is deeply embedded within the individual congregations whose members continue to foster stereotypes and support polices that actively hurt people of color. God, have mercy.</a:t>
            </a:r>
            <a:br>
              <a:rPr lang="en-US" dirty="0"/>
            </a:br>
            <a:r>
              <a:rPr lang="en-US" b="1" dirty="0"/>
              <a:t>God, have mercy. </a:t>
            </a:r>
            <a:endParaRPr lang="en-US" dirty="0"/>
          </a:p>
          <a:p>
            <a:endParaRPr lang="en-US" dirty="0"/>
          </a:p>
        </p:txBody>
      </p:sp>
    </p:spTree>
    <p:extLst>
      <p:ext uri="{BB962C8B-B14F-4D97-AF65-F5344CB8AC3E}">
        <p14:creationId xmlns:p14="http://schemas.microsoft.com/office/powerpoint/2010/main" val="721661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C532-A83D-F046-8C25-ED1F01DA6F7B}"/>
              </a:ext>
            </a:extLst>
          </p:cNvPr>
          <p:cNvSpPr>
            <a:spLocks noGrp="1"/>
          </p:cNvSpPr>
          <p:nvPr>
            <p:ph type="title"/>
          </p:nvPr>
        </p:nvSpPr>
        <p:spPr/>
        <p:txBody>
          <a:bodyPr>
            <a:normAutofit fontScale="90000"/>
          </a:bodyPr>
          <a:lstStyle/>
          <a:p>
            <a:br>
              <a:rPr lang="en-US" dirty="0"/>
            </a:br>
            <a:r>
              <a:rPr lang="en-US" dirty="0"/>
              <a:t>Confessing Racism: A Lament for the Church </a:t>
            </a:r>
            <a:br>
              <a:rPr lang="en-US" dirty="0"/>
            </a:br>
            <a:endParaRPr lang="en-US" dirty="0"/>
          </a:p>
        </p:txBody>
      </p:sp>
      <p:sp>
        <p:nvSpPr>
          <p:cNvPr id="3" name="Content Placeholder 2">
            <a:extLst>
              <a:ext uri="{FF2B5EF4-FFF2-40B4-BE49-F238E27FC236}">
                <a16:creationId xmlns:a16="http://schemas.microsoft.com/office/drawing/2014/main" id="{36F921BE-3A94-914E-BA00-184A57691233}"/>
              </a:ext>
            </a:extLst>
          </p:cNvPr>
          <p:cNvSpPr>
            <a:spLocks noGrp="1"/>
          </p:cNvSpPr>
          <p:nvPr>
            <p:ph idx="1"/>
          </p:nvPr>
        </p:nvSpPr>
        <p:spPr>
          <a:xfrm>
            <a:off x="600075" y="1853754"/>
            <a:ext cx="11329988" cy="4413643"/>
          </a:xfrm>
        </p:spPr>
        <p:txBody>
          <a:bodyPr>
            <a:normAutofit fontScale="70000" lnSpcReduction="20000"/>
          </a:bodyPr>
          <a:lstStyle/>
          <a:p>
            <a:r>
              <a:rPr lang="en-US" sz="2900" dirty="0"/>
              <a:t>As church, we declare that the enslavement of black bodies and the removal of indigenous peoples established racism in the United States, a truth this nation and this church have yet to fully embrace. God, have mercy.</a:t>
            </a:r>
            <a:br>
              <a:rPr lang="en-US" sz="2900" dirty="0"/>
            </a:br>
            <a:r>
              <a:rPr lang="en-US" sz="2900" b="1" dirty="0"/>
              <a:t>God, have mercy. </a:t>
            </a:r>
            <a:endParaRPr lang="en-US" sz="2900" dirty="0"/>
          </a:p>
          <a:p>
            <a:r>
              <a:rPr lang="en-US" sz="2900" dirty="0"/>
              <a:t>Rooted in slavery, racism is manifested through the history of Jim Crow policies, racial segregation, the terror of lynching, extrajudicial killings by law enforcement, and the disproportionate incarceration of people of color. God, have mercy.</a:t>
            </a:r>
            <a:br>
              <a:rPr lang="en-US" sz="2900" dirty="0"/>
            </a:br>
            <a:r>
              <a:rPr lang="en-US" sz="2900" b="1" dirty="0"/>
              <a:t>God, have mercy. </a:t>
            </a:r>
            <a:endParaRPr lang="en-US" sz="2900" dirty="0"/>
          </a:p>
          <a:p>
            <a:r>
              <a:rPr lang="en-US" sz="2900" dirty="0"/>
              <a:t>As church we lament the institutional racism of discriminatory treatment within the call process; inequitable compensation of clergy of color; racial segregation; divestment from black communities and congregations; systemic policies and organizational practices; and a failure to fully include the gifts of leadership and worship styles of black people, indigenous people, and people of color. God, have mercy. </a:t>
            </a:r>
            <a:r>
              <a:rPr lang="en-US" sz="2900" b="1" dirty="0"/>
              <a:t>God, have mercy. </a:t>
            </a:r>
            <a:endParaRPr lang="en-US" sz="2900" dirty="0"/>
          </a:p>
          <a:p>
            <a:endParaRPr lang="en-US" dirty="0"/>
          </a:p>
        </p:txBody>
      </p:sp>
    </p:spTree>
    <p:extLst>
      <p:ext uri="{BB962C8B-B14F-4D97-AF65-F5344CB8AC3E}">
        <p14:creationId xmlns:p14="http://schemas.microsoft.com/office/powerpoint/2010/main" val="1419056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C532-A83D-F046-8C25-ED1F01DA6F7B}"/>
              </a:ext>
            </a:extLst>
          </p:cNvPr>
          <p:cNvSpPr>
            <a:spLocks noGrp="1"/>
          </p:cNvSpPr>
          <p:nvPr>
            <p:ph type="title"/>
          </p:nvPr>
        </p:nvSpPr>
        <p:spPr/>
        <p:txBody>
          <a:bodyPr>
            <a:normAutofit fontScale="90000"/>
          </a:bodyPr>
          <a:lstStyle/>
          <a:p>
            <a:br>
              <a:rPr lang="en-US" dirty="0"/>
            </a:br>
            <a:r>
              <a:rPr lang="en-US" dirty="0"/>
              <a:t>Confessing Racism: A Lament for the Church </a:t>
            </a:r>
            <a:br>
              <a:rPr lang="en-US" dirty="0"/>
            </a:br>
            <a:endParaRPr lang="en-US" dirty="0"/>
          </a:p>
        </p:txBody>
      </p:sp>
      <p:sp>
        <p:nvSpPr>
          <p:cNvPr id="3" name="Content Placeholder 2">
            <a:extLst>
              <a:ext uri="{FF2B5EF4-FFF2-40B4-BE49-F238E27FC236}">
                <a16:creationId xmlns:a16="http://schemas.microsoft.com/office/drawing/2014/main" id="{36F921BE-3A94-914E-BA00-184A57691233}"/>
              </a:ext>
            </a:extLst>
          </p:cNvPr>
          <p:cNvSpPr>
            <a:spLocks noGrp="1"/>
          </p:cNvSpPr>
          <p:nvPr>
            <p:ph idx="1"/>
          </p:nvPr>
        </p:nvSpPr>
        <p:spPr>
          <a:xfrm>
            <a:off x="600075" y="1853754"/>
            <a:ext cx="11329988" cy="4413643"/>
          </a:xfrm>
        </p:spPr>
        <p:txBody>
          <a:bodyPr>
            <a:normAutofit/>
          </a:bodyPr>
          <a:lstStyle/>
          <a:p>
            <a:r>
              <a:rPr lang="en-US" sz="2400" dirty="0"/>
              <a:t>Confessions are empty promises without meaningful actions—actions that are grounded in prayer, education, and soul-searching repentance. The sin of racism separates us from one another. Though we trust that we are reconciled to God through Christ’s death and resurrection, we seek such life-giving reconciliation with one another. As we repent, let us not turn back to ideologies that promote white supremacy. We trust that God can make all things new.  </a:t>
            </a:r>
            <a:r>
              <a:rPr lang="en-US" sz="2400" b="1" dirty="0"/>
              <a:t>Amen. </a:t>
            </a:r>
            <a:endParaRPr lang="en-US" sz="2400" dirty="0"/>
          </a:p>
          <a:p>
            <a:endParaRPr lang="en-US" dirty="0"/>
          </a:p>
        </p:txBody>
      </p:sp>
    </p:spTree>
    <p:extLst>
      <p:ext uri="{BB962C8B-B14F-4D97-AF65-F5344CB8AC3E}">
        <p14:creationId xmlns:p14="http://schemas.microsoft.com/office/powerpoint/2010/main" val="301467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1101-6FF1-FA47-93E9-5763930E5661}"/>
              </a:ext>
            </a:extLst>
          </p:cNvPr>
          <p:cNvSpPr>
            <a:spLocks noGrp="1"/>
          </p:cNvSpPr>
          <p:nvPr>
            <p:ph type="title"/>
          </p:nvPr>
        </p:nvSpPr>
        <p:spPr/>
        <p:txBody>
          <a:bodyPr/>
          <a:lstStyle/>
          <a:p>
            <a:br>
              <a:rPr lang="en-US" dirty="0"/>
            </a:br>
            <a:r>
              <a:rPr lang="en-US" dirty="0"/>
              <a:t>Core Lutheran Belief – Sinner and Saint</a:t>
            </a:r>
          </a:p>
        </p:txBody>
      </p:sp>
      <p:sp>
        <p:nvSpPr>
          <p:cNvPr id="3" name="Content Placeholder 2">
            <a:extLst>
              <a:ext uri="{FF2B5EF4-FFF2-40B4-BE49-F238E27FC236}">
                <a16:creationId xmlns:a16="http://schemas.microsoft.com/office/drawing/2014/main" id="{3A5BA883-89FB-7D40-B72C-0ED58B1D80D3}"/>
              </a:ext>
            </a:extLst>
          </p:cNvPr>
          <p:cNvSpPr>
            <a:spLocks noGrp="1"/>
          </p:cNvSpPr>
          <p:nvPr>
            <p:ph sz="half" idx="1"/>
          </p:nvPr>
        </p:nvSpPr>
        <p:spPr/>
        <p:txBody>
          <a:bodyPr>
            <a:normAutofit/>
          </a:bodyPr>
          <a:lstStyle/>
          <a:p>
            <a:r>
              <a:rPr lang="en-US" sz="2800" dirty="0"/>
              <a:t>100% Sinner</a:t>
            </a:r>
          </a:p>
          <a:p>
            <a:pPr lvl="1"/>
            <a:r>
              <a:rPr lang="en-US" sz="2800" dirty="0"/>
              <a:t>Capable of hurt and destruction</a:t>
            </a:r>
          </a:p>
          <a:p>
            <a:pPr lvl="1"/>
            <a:r>
              <a:rPr lang="en-US" sz="2800" dirty="0"/>
              <a:t>In need of God’s grace</a:t>
            </a:r>
          </a:p>
        </p:txBody>
      </p:sp>
      <p:sp>
        <p:nvSpPr>
          <p:cNvPr id="4" name="Content Placeholder 3">
            <a:extLst>
              <a:ext uri="{FF2B5EF4-FFF2-40B4-BE49-F238E27FC236}">
                <a16:creationId xmlns:a16="http://schemas.microsoft.com/office/drawing/2014/main" id="{0075B412-C535-DE45-B518-22C80619C6D2}"/>
              </a:ext>
            </a:extLst>
          </p:cNvPr>
          <p:cNvSpPr>
            <a:spLocks noGrp="1"/>
          </p:cNvSpPr>
          <p:nvPr>
            <p:ph sz="half" idx="2"/>
          </p:nvPr>
        </p:nvSpPr>
        <p:spPr/>
        <p:txBody>
          <a:bodyPr>
            <a:normAutofit/>
          </a:bodyPr>
          <a:lstStyle/>
          <a:p>
            <a:r>
              <a:rPr lang="en-US" sz="2800" dirty="0"/>
              <a:t>100% Saint</a:t>
            </a:r>
          </a:p>
          <a:p>
            <a:pPr lvl="1"/>
            <a:r>
              <a:rPr lang="en-US" sz="2800" dirty="0"/>
              <a:t>Made in the image of God</a:t>
            </a:r>
          </a:p>
          <a:p>
            <a:pPr lvl="1"/>
            <a:r>
              <a:rPr lang="en-US" sz="2800" dirty="0"/>
              <a:t>Forgiven</a:t>
            </a:r>
          </a:p>
          <a:p>
            <a:pPr lvl="1"/>
            <a:r>
              <a:rPr lang="en-US" sz="2800" dirty="0"/>
              <a:t>Capable of and called to love in this world</a:t>
            </a:r>
          </a:p>
        </p:txBody>
      </p:sp>
    </p:spTree>
    <p:extLst>
      <p:ext uri="{BB962C8B-B14F-4D97-AF65-F5344CB8AC3E}">
        <p14:creationId xmlns:p14="http://schemas.microsoft.com/office/powerpoint/2010/main" val="339406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C13-F7A5-574D-871B-41C951332BFB}"/>
              </a:ext>
            </a:extLst>
          </p:cNvPr>
          <p:cNvSpPr>
            <a:spLocks noGrp="1"/>
          </p:cNvSpPr>
          <p:nvPr>
            <p:ph type="title"/>
          </p:nvPr>
        </p:nvSpPr>
        <p:spPr/>
        <p:txBody>
          <a:bodyPr/>
          <a:lstStyle/>
          <a:p>
            <a:r>
              <a:rPr lang="en-US" dirty="0"/>
              <a:t>Dr. James Cone (1938-2018)</a:t>
            </a:r>
          </a:p>
        </p:txBody>
      </p:sp>
      <p:pic>
        <p:nvPicPr>
          <p:cNvPr id="6" name="Picture Placeholder 5">
            <a:extLst>
              <a:ext uri="{FF2B5EF4-FFF2-40B4-BE49-F238E27FC236}">
                <a16:creationId xmlns:a16="http://schemas.microsoft.com/office/drawing/2014/main" id="{D40EA9E6-57B0-784C-8575-7455BB65AD5E}"/>
              </a:ext>
            </a:extLst>
          </p:cNvPr>
          <p:cNvPicPr>
            <a:picLocks noGrp="1" noChangeAspect="1"/>
          </p:cNvPicPr>
          <p:nvPr>
            <p:ph type="pic" idx="1"/>
          </p:nvPr>
        </p:nvPicPr>
        <p:blipFill>
          <a:blip r:embed="rId2"/>
          <a:srcRect l="1888" r="1888"/>
          <a:stretch>
            <a:fillRect/>
          </a:stretch>
        </p:blipFill>
        <p:spPr/>
      </p:pic>
      <p:sp>
        <p:nvSpPr>
          <p:cNvPr id="4" name="Text Placeholder 3">
            <a:extLst>
              <a:ext uri="{FF2B5EF4-FFF2-40B4-BE49-F238E27FC236}">
                <a16:creationId xmlns:a16="http://schemas.microsoft.com/office/drawing/2014/main" id="{F79FD8C5-12EC-6748-80B3-093F5D853970}"/>
              </a:ext>
            </a:extLst>
          </p:cNvPr>
          <p:cNvSpPr>
            <a:spLocks noGrp="1"/>
          </p:cNvSpPr>
          <p:nvPr>
            <p:ph type="body" sz="half" idx="2"/>
          </p:nvPr>
        </p:nvSpPr>
        <p:spPr/>
        <p:txBody>
          <a:bodyPr/>
          <a:lstStyle/>
          <a:p>
            <a:pPr algn="ctr"/>
            <a:r>
              <a:rPr lang="en-US" sz="2800" dirty="0"/>
              <a:t>Professor of Systematic Theology </a:t>
            </a:r>
          </a:p>
          <a:p>
            <a:pPr algn="ctr"/>
            <a:r>
              <a:rPr lang="en-US" sz="2800" dirty="0"/>
              <a:t>Union Theological Seminary</a:t>
            </a:r>
          </a:p>
          <a:p>
            <a:pPr algn="ctr"/>
            <a:endParaRPr lang="en-US" dirty="0"/>
          </a:p>
        </p:txBody>
      </p:sp>
    </p:spTree>
    <p:extLst>
      <p:ext uri="{BB962C8B-B14F-4D97-AF65-F5344CB8AC3E}">
        <p14:creationId xmlns:p14="http://schemas.microsoft.com/office/powerpoint/2010/main" val="204009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D444-7668-CD48-88CC-F3849D7A4EAB}"/>
              </a:ext>
            </a:extLst>
          </p:cNvPr>
          <p:cNvSpPr>
            <a:spLocks noGrp="1"/>
          </p:cNvSpPr>
          <p:nvPr>
            <p:ph type="title"/>
          </p:nvPr>
        </p:nvSpPr>
        <p:spPr/>
        <p:txBody>
          <a:bodyPr>
            <a:normAutofit/>
          </a:bodyPr>
          <a:lstStyle/>
          <a:p>
            <a:r>
              <a:rPr lang="en-US" sz="4400" dirty="0"/>
              <a:t>The Cross</a:t>
            </a:r>
          </a:p>
        </p:txBody>
      </p:sp>
      <p:sp>
        <p:nvSpPr>
          <p:cNvPr id="4" name="Text Placeholder 3">
            <a:extLst>
              <a:ext uri="{FF2B5EF4-FFF2-40B4-BE49-F238E27FC236}">
                <a16:creationId xmlns:a16="http://schemas.microsoft.com/office/drawing/2014/main" id="{0142C8CC-74FF-9D44-BA09-E30A3EAF07E1}"/>
              </a:ext>
            </a:extLst>
          </p:cNvPr>
          <p:cNvSpPr>
            <a:spLocks noGrp="1"/>
          </p:cNvSpPr>
          <p:nvPr>
            <p:ph type="body" sz="half" idx="2"/>
          </p:nvPr>
        </p:nvSpPr>
        <p:spPr/>
        <p:txBody>
          <a:bodyPr>
            <a:normAutofit/>
          </a:bodyPr>
          <a:lstStyle/>
          <a:p>
            <a:r>
              <a:rPr lang="en-US" sz="2800" dirty="0"/>
              <a:t>What does it mean to you?</a:t>
            </a:r>
          </a:p>
        </p:txBody>
      </p:sp>
      <p:pic>
        <p:nvPicPr>
          <p:cNvPr id="5" name="Content Placeholder 3">
            <a:extLst>
              <a:ext uri="{FF2B5EF4-FFF2-40B4-BE49-F238E27FC236}">
                <a16:creationId xmlns:a16="http://schemas.microsoft.com/office/drawing/2014/main" id="{E2BBBD30-6106-494A-BB3A-EBAA4AB95D8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411" b="5411"/>
          <a:stretch>
            <a:fillRect/>
          </a:stretch>
        </p:blipFill>
        <p:spPr/>
      </p:pic>
    </p:spTree>
    <p:extLst>
      <p:ext uri="{BB962C8B-B14F-4D97-AF65-F5344CB8AC3E}">
        <p14:creationId xmlns:p14="http://schemas.microsoft.com/office/powerpoint/2010/main" val="18337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D444-7668-CD48-88CC-F3849D7A4EAB}"/>
              </a:ext>
            </a:extLst>
          </p:cNvPr>
          <p:cNvSpPr>
            <a:spLocks noGrp="1"/>
          </p:cNvSpPr>
          <p:nvPr>
            <p:ph type="title"/>
          </p:nvPr>
        </p:nvSpPr>
        <p:spPr/>
        <p:txBody>
          <a:bodyPr>
            <a:normAutofit/>
          </a:bodyPr>
          <a:lstStyle/>
          <a:p>
            <a:r>
              <a:rPr lang="en-US" sz="4400" dirty="0"/>
              <a:t>The Cross</a:t>
            </a:r>
          </a:p>
        </p:txBody>
      </p:sp>
      <p:sp>
        <p:nvSpPr>
          <p:cNvPr id="4" name="Text Placeholder 3">
            <a:extLst>
              <a:ext uri="{FF2B5EF4-FFF2-40B4-BE49-F238E27FC236}">
                <a16:creationId xmlns:a16="http://schemas.microsoft.com/office/drawing/2014/main" id="{0142C8CC-74FF-9D44-BA09-E30A3EAF07E1}"/>
              </a:ext>
            </a:extLst>
          </p:cNvPr>
          <p:cNvSpPr>
            <a:spLocks noGrp="1"/>
          </p:cNvSpPr>
          <p:nvPr>
            <p:ph type="body" sz="half" idx="2"/>
          </p:nvPr>
        </p:nvSpPr>
        <p:spPr/>
        <p:txBody>
          <a:bodyPr>
            <a:normAutofit/>
          </a:bodyPr>
          <a:lstStyle/>
          <a:p>
            <a:r>
              <a:rPr lang="en-US" sz="2800" dirty="0"/>
              <a:t>What does it mean to you?</a:t>
            </a:r>
          </a:p>
        </p:txBody>
      </p:sp>
      <p:pic>
        <p:nvPicPr>
          <p:cNvPr id="7" name="Content Placeholder 3">
            <a:extLst>
              <a:ext uri="{FF2B5EF4-FFF2-40B4-BE49-F238E27FC236}">
                <a16:creationId xmlns:a16="http://schemas.microsoft.com/office/drawing/2014/main" id="{8A6DC879-46AD-3F4A-9BF9-4C686D7A8EB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877" b="3877"/>
          <a:stretch>
            <a:fillRect/>
          </a:stretch>
        </p:blipFill>
        <p:spPr/>
      </p:pic>
    </p:spTree>
    <p:extLst>
      <p:ext uri="{BB962C8B-B14F-4D97-AF65-F5344CB8AC3E}">
        <p14:creationId xmlns:p14="http://schemas.microsoft.com/office/powerpoint/2010/main" val="269160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D444-7668-CD48-88CC-F3849D7A4EAB}"/>
              </a:ext>
            </a:extLst>
          </p:cNvPr>
          <p:cNvSpPr>
            <a:spLocks noGrp="1"/>
          </p:cNvSpPr>
          <p:nvPr>
            <p:ph type="title"/>
          </p:nvPr>
        </p:nvSpPr>
        <p:spPr/>
        <p:txBody>
          <a:bodyPr>
            <a:normAutofit/>
          </a:bodyPr>
          <a:lstStyle/>
          <a:p>
            <a:r>
              <a:rPr lang="en-US" sz="4400" dirty="0"/>
              <a:t>The Cross</a:t>
            </a:r>
          </a:p>
        </p:txBody>
      </p:sp>
      <p:sp>
        <p:nvSpPr>
          <p:cNvPr id="4" name="Text Placeholder 3">
            <a:extLst>
              <a:ext uri="{FF2B5EF4-FFF2-40B4-BE49-F238E27FC236}">
                <a16:creationId xmlns:a16="http://schemas.microsoft.com/office/drawing/2014/main" id="{0142C8CC-74FF-9D44-BA09-E30A3EAF07E1}"/>
              </a:ext>
            </a:extLst>
          </p:cNvPr>
          <p:cNvSpPr>
            <a:spLocks noGrp="1"/>
          </p:cNvSpPr>
          <p:nvPr>
            <p:ph type="body" sz="half" idx="2"/>
          </p:nvPr>
        </p:nvSpPr>
        <p:spPr/>
        <p:txBody>
          <a:bodyPr>
            <a:normAutofit/>
          </a:bodyPr>
          <a:lstStyle/>
          <a:p>
            <a:r>
              <a:rPr lang="en-US" sz="2800" dirty="0"/>
              <a:t>What does it mean to you?</a:t>
            </a:r>
          </a:p>
        </p:txBody>
      </p:sp>
      <p:pic>
        <p:nvPicPr>
          <p:cNvPr id="11" name="Picture Placeholder 10">
            <a:extLst>
              <a:ext uri="{FF2B5EF4-FFF2-40B4-BE49-F238E27FC236}">
                <a16:creationId xmlns:a16="http://schemas.microsoft.com/office/drawing/2014/main" id="{86AFB08E-0A1C-2244-8675-486D508F0C4C}"/>
              </a:ext>
            </a:extLst>
          </p:cNvPr>
          <p:cNvPicPr>
            <a:picLocks noGrp="1" noChangeAspect="1"/>
          </p:cNvPicPr>
          <p:nvPr>
            <p:ph type="pic" idx="1"/>
          </p:nvPr>
        </p:nvPicPr>
        <p:blipFill>
          <a:blip r:embed="rId2"/>
          <a:srcRect t="1763" b="1763"/>
          <a:stretch>
            <a:fillRect/>
          </a:stretch>
        </p:blipFill>
        <p:spPr/>
      </p:pic>
    </p:spTree>
    <p:extLst>
      <p:ext uri="{BB962C8B-B14F-4D97-AF65-F5344CB8AC3E}">
        <p14:creationId xmlns:p14="http://schemas.microsoft.com/office/powerpoint/2010/main" val="361564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E918-66B8-3146-87CC-C16C371DF3B1}"/>
              </a:ext>
            </a:extLst>
          </p:cNvPr>
          <p:cNvSpPr>
            <a:spLocks noGrp="1"/>
          </p:cNvSpPr>
          <p:nvPr>
            <p:ph type="title"/>
          </p:nvPr>
        </p:nvSpPr>
        <p:spPr/>
        <p:txBody>
          <a:bodyPr/>
          <a:lstStyle/>
          <a:p>
            <a:r>
              <a:rPr lang="en-US" dirty="0"/>
              <a:t>Dr. James Cone</a:t>
            </a:r>
          </a:p>
        </p:txBody>
      </p:sp>
      <p:pic>
        <p:nvPicPr>
          <p:cNvPr id="6" name="Content Placeholder 5">
            <a:extLst>
              <a:ext uri="{FF2B5EF4-FFF2-40B4-BE49-F238E27FC236}">
                <a16:creationId xmlns:a16="http://schemas.microsoft.com/office/drawing/2014/main" id="{7B7DCCDC-53EA-EF4A-BF6B-E5885F5EFCEE}"/>
              </a:ext>
            </a:extLst>
          </p:cNvPr>
          <p:cNvPicPr>
            <a:picLocks noGrp="1" noChangeAspect="1"/>
          </p:cNvPicPr>
          <p:nvPr>
            <p:ph idx="1"/>
          </p:nvPr>
        </p:nvPicPr>
        <p:blipFill>
          <a:blip r:embed="rId2"/>
          <a:stretch>
            <a:fillRect/>
          </a:stretch>
        </p:blipFill>
        <p:spPr>
          <a:xfrm>
            <a:off x="6013508" y="798513"/>
            <a:ext cx="4073410" cy="4659312"/>
          </a:xfrm>
          <a:ln w="69850">
            <a:solidFill>
              <a:schemeClr val="tx1"/>
            </a:solidFill>
          </a:ln>
        </p:spPr>
      </p:pic>
      <p:sp>
        <p:nvSpPr>
          <p:cNvPr id="4" name="Text Placeholder 3">
            <a:extLst>
              <a:ext uri="{FF2B5EF4-FFF2-40B4-BE49-F238E27FC236}">
                <a16:creationId xmlns:a16="http://schemas.microsoft.com/office/drawing/2014/main" id="{73EC3F52-08BA-AC46-AD28-3F3EE430A0E9}"/>
              </a:ext>
            </a:extLst>
          </p:cNvPr>
          <p:cNvSpPr>
            <a:spLocks noGrp="1"/>
          </p:cNvSpPr>
          <p:nvPr>
            <p:ph type="body" sz="half" idx="2"/>
          </p:nvPr>
        </p:nvSpPr>
        <p:spPr>
          <a:xfrm>
            <a:off x="1444671" y="3205491"/>
            <a:ext cx="3275013" cy="2735967"/>
          </a:xfrm>
        </p:spPr>
        <p:txBody>
          <a:bodyPr>
            <a:normAutofit fontScale="92500" lnSpcReduction="20000"/>
          </a:bodyPr>
          <a:lstStyle/>
          <a:p>
            <a:r>
              <a:rPr lang="en-US" sz="2000" dirty="0"/>
              <a:t>In the 1</a:t>
            </a:r>
            <a:r>
              <a:rPr lang="en-US" sz="2000" baseline="30000" dirty="0"/>
              <a:t>st</a:t>
            </a:r>
            <a:r>
              <a:rPr lang="en-US" sz="2000" dirty="0"/>
              <a:t> Century, crucifixion was the form of execution by the Roman Empire for insurrectionists and rebels… “It was a public spectacle accompanied by torture and shame – one of the most humiliating and painful deaths ever devised by human beings.”</a:t>
            </a:r>
          </a:p>
          <a:p>
            <a:endParaRPr lang="en-US" dirty="0"/>
          </a:p>
        </p:txBody>
      </p:sp>
      <p:sp>
        <p:nvSpPr>
          <p:cNvPr id="7" name="TextBox 6">
            <a:extLst>
              <a:ext uri="{FF2B5EF4-FFF2-40B4-BE49-F238E27FC236}">
                <a16:creationId xmlns:a16="http://schemas.microsoft.com/office/drawing/2014/main" id="{7E71088E-4A67-784E-91F7-8D2DF192959F}"/>
              </a:ext>
            </a:extLst>
          </p:cNvPr>
          <p:cNvSpPr txBox="1"/>
          <p:nvPr/>
        </p:nvSpPr>
        <p:spPr>
          <a:xfrm>
            <a:off x="5912314" y="5572126"/>
            <a:ext cx="4174604" cy="369332"/>
          </a:xfrm>
          <a:prstGeom prst="rect">
            <a:avLst/>
          </a:prstGeom>
          <a:noFill/>
        </p:spPr>
        <p:txBody>
          <a:bodyPr wrap="none" rtlCol="0">
            <a:spAutoFit/>
          </a:bodyPr>
          <a:lstStyle/>
          <a:p>
            <a:r>
              <a:rPr lang="en-US" i="1" dirty="0"/>
              <a:t>The Tortured Christ, Guido Rocha, 1975, Brazil</a:t>
            </a:r>
            <a:endParaRPr lang="en-US" dirty="0"/>
          </a:p>
        </p:txBody>
      </p:sp>
    </p:spTree>
    <p:extLst>
      <p:ext uri="{BB962C8B-B14F-4D97-AF65-F5344CB8AC3E}">
        <p14:creationId xmlns:p14="http://schemas.microsoft.com/office/powerpoint/2010/main" val="243391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D877-0981-F945-A6B2-FF66E0E76277}"/>
              </a:ext>
            </a:extLst>
          </p:cNvPr>
          <p:cNvSpPr>
            <a:spLocks noGrp="1"/>
          </p:cNvSpPr>
          <p:nvPr>
            <p:ph type="title"/>
          </p:nvPr>
        </p:nvSpPr>
        <p:spPr/>
        <p:txBody>
          <a:bodyPr/>
          <a:lstStyle/>
          <a:p>
            <a:pPr algn="ctr"/>
            <a:r>
              <a:rPr lang="en-US" dirty="0"/>
              <a:t>“They put him to death by hanging him </a:t>
            </a:r>
            <a:br>
              <a:rPr lang="en-US" dirty="0"/>
            </a:br>
            <a:r>
              <a:rPr lang="en-US" dirty="0"/>
              <a:t>on a tree.”</a:t>
            </a:r>
          </a:p>
        </p:txBody>
      </p:sp>
      <p:pic>
        <p:nvPicPr>
          <p:cNvPr id="6" name="Picture Placeholder 5">
            <a:extLst>
              <a:ext uri="{FF2B5EF4-FFF2-40B4-BE49-F238E27FC236}">
                <a16:creationId xmlns:a16="http://schemas.microsoft.com/office/drawing/2014/main" id="{20EF5ACA-95F2-9B4F-83A5-6CB5C902C566}"/>
              </a:ext>
            </a:extLst>
          </p:cNvPr>
          <p:cNvPicPr>
            <a:picLocks noGrp="1" noChangeAspect="1"/>
          </p:cNvPicPr>
          <p:nvPr>
            <p:ph type="pic" idx="1"/>
          </p:nvPr>
        </p:nvPicPr>
        <p:blipFill>
          <a:blip r:embed="rId2"/>
          <a:srcRect l="13916" r="13916"/>
          <a:stretch>
            <a:fillRect/>
          </a:stretch>
        </p:blipFill>
        <p:spPr>
          <a:xfrm>
            <a:off x="7858125" y="903447"/>
            <a:ext cx="3314700" cy="4274863"/>
          </a:xfrm>
        </p:spPr>
      </p:pic>
      <p:sp>
        <p:nvSpPr>
          <p:cNvPr id="4" name="Text Placeholder 3">
            <a:extLst>
              <a:ext uri="{FF2B5EF4-FFF2-40B4-BE49-F238E27FC236}">
                <a16:creationId xmlns:a16="http://schemas.microsoft.com/office/drawing/2014/main" id="{3085C93F-31FF-BD48-B5E9-13155983BA3A}"/>
              </a:ext>
            </a:extLst>
          </p:cNvPr>
          <p:cNvSpPr>
            <a:spLocks noGrp="1"/>
          </p:cNvSpPr>
          <p:nvPr>
            <p:ph type="body" sz="half" idx="2"/>
          </p:nvPr>
        </p:nvSpPr>
        <p:spPr/>
        <p:txBody>
          <a:bodyPr>
            <a:normAutofit/>
          </a:bodyPr>
          <a:lstStyle/>
          <a:p>
            <a:pPr algn="ctr"/>
            <a:r>
              <a:rPr lang="en-US" sz="2400" dirty="0"/>
              <a:t>Acts 10:39</a:t>
            </a:r>
          </a:p>
        </p:txBody>
      </p:sp>
    </p:spTree>
    <p:extLst>
      <p:ext uri="{BB962C8B-B14F-4D97-AF65-F5344CB8AC3E}">
        <p14:creationId xmlns:p14="http://schemas.microsoft.com/office/powerpoint/2010/main" val="6873929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364</TotalTime>
  <Words>1752</Words>
  <Application>Microsoft Macintosh PowerPoint</Application>
  <PresentationFormat>Widescreen</PresentationFormat>
  <Paragraphs>68</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Gill Sans MT</vt:lpstr>
      <vt:lpstr>Gallery</vt:lpstr>
      <vt:lpstr>Sinner and saint: The Church &amp; Racism</vt:lpstr>
      <vt:lpstr> Introductory Issues</vt:lpstr>
      <vt:lpstr> Core Lutheran Belief – Sinner and Saint</vt:lpstr>
      <vt:lpstr>Dr. James Cone (1938-2018)</vt:lpstr>
      <vt:lpstr>The Cross</vt:lpstr>
      <vt:lpstr>The Cross</vt:lpstr>
      <vt:lpstr>The Cross</vt:lpstr>
      <vt:lpstr>Dr. James Cone</vt:lpstr>
      <vt:lpstr>“They put him to death by hanging him  on a tree.”</vt:lpstr>
      <vt:lpstr>Dr. James Cone,  The Cross and the Lynching Tree, pg. 31</vt:lpstr>
      <vt:lpstr>IDA B. Wells</vt:lpstr>
      <vt:lpstr>Ida B Wells, as quoted in  The Cross and the Lynching Tree, pg. 131</vt:lpstr>
      <vt:lpstr> The cross: Horror and Hope</vt:lpstr>
      <vt:lpstr> The Sin of White American Churches</vt:lpstr>
      <vt:lpstr>W .Fitzhugh Brundage , as quoted in  The Cross and the Lynching Tree</vt:lpstr>
      <vt:lpstr>Rev. Dr. Martin Luther King Jr. The Letter from Birmingham Jail</vt:lpstr>
      <vt:lpstr>Dr. James Cone The Cross and the Lynching Tree, pg. 166</vt:lpstr>
      <vt:lpstr>PowerPoint Presentation</vt:lpstr>
      <vt:lpstr>PowerPoint Presentation</vt:lpstr>
      <vt:lpstr> ELCA Strategy for authentic Diversity</vt:lpstr>
      <vt:lpstr>PowerPoint Presentation</vt:lpstr>
      <vt:lpstr>PowerPoint Presentation</vt:lpstr>
      <vt:lpstr>Declaration of the ELCA to the Jewish Community, 1992 and reaffirmed in 2021</vt:lpstr>
      <vt:lpstr> Rejecting the Doctrine of Discovery</vt:lpstr>
      <vt:lpstr> Apology to Persons of African Descent, 2019 </vt:lpstr>
      <vt:lpstr> ELCA Commitment</vt:lpstr>
      <vt:lpstr> Confessing Racism: A Lament for the Church  </vt:lpstr>
      <vt:lpstr> Confessing Racism: A Lament for the Church  </vt:lpstr>
      <vt:lpstr> Confessing Racism: A Lament for the Church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Sinner and saint: The Church &amp; Racism</dc:title>
  <dc:creator>jdshankles@gmail.com</dc:creator>
  <cp:lastModifiedBy>Microsoft Office User</cp:lastModifiedBy>
  <cp:revision>9</cp:revision>
  <dcterms:created xsi:type="dcterms:W3CDTF">2022-02-03T03:25:31Z</dcterms:created>
  <dcterms:modified xsi:type="dcterms:W3CDTF">2022-02-04T15:41:55Z</dcterms:modified>
</cp:coreProperties>
</file>